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56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32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75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02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60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14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6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23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5F49C1-4B0A-AB36-19E7-FFC2ECF2E32B}"/>
              </a:ext>
            </a:extLst>
          </p:cNvPr>
          <p:cNvSpPr txBox="1"/>
          <p:nvPr/>
        </p:nvSpPr>
        <p:spPr>
          <a:xfrm>
            <a:off x="3945698" y="1597109"/>
            <a:ext cx="146263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Launches at each Falcon 9 launch site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64237F-B9E2-B87A-DF28-E547B864151C}"/>
              </a:ext>
            </a:extLst>
          </p:cNvPr>
          <p:cNvSpPr txBox="1"/>
          <p:nvPr/>
        </p:nvSpPr>
        <p:spPr>
          <a:xfrm>
            <a:off x="5007359" y="4661417"/>
            <a:ext cx="146263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ission outcome per orbit type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B6E0F2-0417-B068-6763-E387346D0CA5}"/>
              </a:ext>
            </a:extLst>
          </p:cNvPr>
          <p:cNvSpPr txBox="1"/>
          <p:nvPr/>
        </p:nvSpPr>
        <p:spPr>
          <a:xfrm>
            <a:off x="3926802" y="3354202"/>
            <a:ext cx="146263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Calcula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tions</a:t>
            </a:r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5389AD-1E31-E02B-AE55-8E40497E3415}"/>
              </a:ext>
            </a:extLst>
          </p:cNvPr>
          <p:cNvSpPr txBox="1"/>
          <p:nvPr/>
        </p:nvSpPr>
        <p:spPr>
          <a:xfrm>
            <a:off x="2829826" y="4688029"/>
            <a:ext cx="146263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Orbit type and occurrence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B6FFC6-0C0B-4E56-1B12-DFAECD1B25D7}"/>
              </a:ext>
            </a:extLst>
          </p:cNvPr>
          <p:cNvSpPr txBox="1"/>
          <p:nvPr/>
        </p:nvSpPr>
        <p:spPr>
          <a:xfrm>
            <a:off x="350249" y="3204627"/>
            <a:ext cx="130628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Load </a:t>
            </a:r>
            <a:r>
              <a:rPr lang="en-US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1B9C70-2729-E6FF-F800-DF68BD242C66}"/>
              </a:ext>
            </a:extLst>
          </p:cNvPr>
          <p:cNvSpPr txBox="1"/>
          <p:nvPr/>
        </p:nvSpPr>
        <p:spPr>
          <a:xfrm>
            <a:off x="2004877" y="3215703"/>
            <a:ext cx="130628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Handle null values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5B9D24-6220-6576-E261-29E1D0FF6703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1656534" y="3538869"/>
            <a:ext cx="348343" cy="3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3CD472-D8F1-889C-1D85-10E6903EBD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334833" y="3538868"/>
            <a:ext cx="591969" cy="63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19D7E6-253A-EAEA-BA6B-E1AF84129049}"/>
              </a:ext>
            </a:extLst>
          </p:cNvPr>
          <p:cNvCxnSpPr>
            <a:cxnSpLocks/>
          </p:cNvCxnSpPr>
          <p:nvPr/>
        </p:nvCxnSpPr>
        <p:spPr>
          <a:xfrm>
            <a:off x="4677016" y="3729781"/>
            <a:ext cx="712421" cy="931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69C4BD7-3108-B790-0517-FA3843ED3E8C}"/>
              </a:ext>
            </a:extLst>
          </p:cNvPr>
          <p:cNvCxnSpPr>
            <a:cxnSpLocks/>
          </p:cNvCxnSpPr>
          <p:nvPr/>
        </p:nvCxnSpPr>
        <p:spPr>
          <a:xfrm flipH="1">
            <a:off x="3926802" y="3718465"/>
            <a:ext cx="731317" cy="942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C2E6404-CDB5-B399-8823-82350852664C}"/>
              </a:ext>
            </a:extLst>
          </p:cNvPr>
          <p:cNvCxnSpPr>
            <a:cxnSpLocks/>
          </p:cNvCxnSpPr>
          <p:nvPr/>
        </p:nvCxnSpPr>
        <p:spPr>
          <a:xfrm flipV="1">
            <a:off x="4622140" y="2828782"/>
            <a:ext cx="0" cy="532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D349E953-EF93-DC06-DF22-BC3F684E0A8A}"/>
              </a:ext>
            </a:extLst>
          </p:cNvPr>
          <p:cNvSpPr txBox="1">
            <a:spLocks/>
          </p:cNvSpPr>
          <p:nvPr/>
        </p:nvSpPr>
        <p:spPr>
          <a:xfrm>
            <a:off x="1765391" y="6319350"/>
            <a:ext cx="11428698" cy="67988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URL: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https://github.com/PSCPU/Falcon-9-launch/blob/main/EDA.ipynb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09282E-D6F5-18C0-C251-E51A2ABE32AA}"/>
              </a:ext>
            </a:extLst>
          </p:cNvPr>
          <p:cNvSpPr txBox="1"/>
          <p:nvPr/>
        </p:nvSpPr>
        <p:spPr>
          <a:xfrm>
            <a:off x="8735304" y="3047424"/>
            <a:ext cx="146263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Determine the success rate</a:t>
            </a:r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B5BE9-8DE8-A07B-F6CA-0FC4D4FD0F7B}"/>
              </a:ext>
            </a:extLst>
          </p:cNvPr>
          <p:cNvSpPr txBox="1"/>
          <p:nvPr/>
        </p:nvSpPr>
        <p:spPr>
          <a:xfrm>
            <a:off x="10554293" y="3053731"/>
            <a:ext cx="146263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Export the processed data to csv</a:t>
            </a:r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2F4179-2182-FD69-5C9B-47B8ECE69CF2}"/>
              </a:ext>
            </a:extLst>
          </p:cNvPr>
          <p:cNvSpPr txBox="1"/>
          <p:nvPr/>
        </p:nvSpPr>
        <p:spPr>
          <a:xfrm>
            <a:off x="6924326" y="2650629"/>
            <a:ext cx="1462635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landing outcome label from outcome column</a:t>
            </a:r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4BE773-D226-4ACF-C160-6305AA6D086D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5389437" y="3527792"/>
            <a:ext cx="1534889" cy="23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F1F6EFF-8E78-AD5D-0B15-E6C63BE3CA73}"/>
              </a:ext>
            </a:extLst>
          </p:cNvPr>
          <p:cNvCxnSpPr>
            <a:cxnSpLocks/>
          </p:cNvCxnSpPr>
          <p:nvPr/>
        </p:nvCxnSpPr>
        <p:spPr>
          <a:xfrm flipV="1">
            <a:off x="8386961" y="3473340"/>
            <a:ext cx="348343" cy="3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31DBF9-D3C9-7697-FC8B-895615503078}"/>
              </a:ext>
            </a:extLst>
          </p:cNvPr>
          <p:cNvCxnSpPr>
            <a:cxnSpLocks/>
          </p:cNvCxnSpPr>
          <p:nvPr/>
        </p:nvCxnSpPr>
        <p:spPr>
          <a:xfrm flipV="1">
            <a:off x="10197939" y="3441142"/>
            <a:ext cx="348343" cy="3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49B921-8243-A20E-64D8-327C6C5EDE97}"/>
              </a:ext>
            </a:extLst>
          </p:cNvPr>
          <p:cNvSpPr/>
          <p:nvPr/>
        </p:nvSpPr>
        <p:spPr>
          <a:xfrm>
            <a:off x="217713" y="1352992"/>
            <a:ext cx="11789229" cy="4694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4800" y="1413625"/>
            <a:ext cx="11876314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Following charts were used for visualizing the relationships between different feature variables: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Scatterplots for discrete variables: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a. Flight number versus - payload mass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                                -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                                -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c. Launch site versus payload mass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d. Payload versus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2. Bar plot for success rate versus orbit type (one continuous and one discrete variable)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3. Line plot for success rate versus year (periodically incremental variable)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86EF18B-B645-9EFA-AB1C-E2A1C5B0AE49}"/>
              </a:ext>
            </a:extLst>
          </p:cNvPr>
          <p:cNvSpPr txBox="1">
            <a:spLocks/>
          </p:cNvSpPr>
          <p:nvPr/>
        </p:nvSpPr>
        <p:spPr>
          <a:xfrm>
            <a:off x="770011" y="6334875"/>
            <a:ext cx="11428698" cy="67988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URL: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https://github.com/PSCPU/Falcon-9-launch/blob/main/EDA-Visualization.ipynb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9E2C10-ED5A-0BC3-3EB3-3EDE2CB8F7F6}"/>
              </a:ext>
            </a:extLst>
          </p:cNvPr>
          <p:cNvSpPr/>
          <p:nvPr/>
        </p:nvSpPr>
        <p:spPr>
          <a:xfrm>
            <a:off x="220933" y="1352992"/>
            <a:ext cx="11613756" cy="4966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7237" y="1253331"/>
            <a:ext cx="1161793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were performed to accomplish the following tasks: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of the unique launch sites in the space mission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'CCA’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 when the first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landing outcome in ground pad was achieved.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Boosters with success in drone ship and payload &gt; 4000 but &lt; 6000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 versions which have carried the maximum payload mass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Month names, failure landing in drone ship, booster versions,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2015.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successful landing outcomes between 04-06-2010 and 20-03-2017 in descending order.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26B391-CF95-9D4F-9F43-2155987063A4}"/>
              </a:ext>
            </a:extLst>
          </p:cNvPr>
          <p:cNvSpPr txBox="1">
            <a:spLocks/>
          </p:cNvSpPr>
          <p:nvPr/>
        </p:nvSpPr>
        <p:spPr>
          <a:xfrm>
            <a:off x="1368724" y="6427211"/>
            <a:ext cx="11428698" cy="67988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URL: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https://github.com/PSCPU/Falcon-9-launch/blob/main/EDA-SQL.ipynb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E041D3-A48B-4DF1-E476-7C62D5E85578}"/>
              </a:ext>
            </a:extLst>
          </p:cNvPr>
          <p:cNvSpPr/>
          <p:nvPr/>
        </p:nvSpPr>
        <p:spPr>
          <a:xfrm>
            <a:off x="770012" y="1696007"/>
            <a:ext cx="10709732" cy="4221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4143" y="196801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 map objects were created and added to the folium map: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 (for a highlighted circle area on a specific coordinate)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-"/>
            </a:pP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  Marker (to mark each launch site on the site map)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-"/>
            </a:pP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Marker clusters (to indicate many launch records with the exact same location)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-"/>
            </a:pP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  <a:r>
              <a:rPr lang="en-US" alt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(to get coordinate for a mouse over a point on the map)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-"/>
            </a:pP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  <a:r>
              <a:rPr lang="en-US" alt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(to plot distance lines of launch sites from the </a:t>
            </a:r>
            <a:r>
              <a:rPr lang="en-US" alt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proximitines</a:t>
            </a: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Symbol" panose="05050102010706020507" pitchFamily="18" charset="2"/>
              <a:buChar char="-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2BA9FDB-66FF-79D7-DEA2-AEF58D274DF4}"/>
              </a:ext>
            </a:extLst>
          </p:cNvPr>
          <p:cNvSpPr txBox="1">
            <a:spLocks/>
          </p:cNvSpPr>
          <p:nvPr/>
        </p:nvSpPr>
        <p:spPr>
          <a:xfrm>
            <a:off x="1597325" y="6178118"/>
            <a:ext cx="11428698" cy="67988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URL: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https://github.com/PSCPU/Falcon-9-launch/blob/main/Folium-maps.ipynb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D996A77-9A18-061A-3DF2-4B1797FBB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Marker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for each launch site on the site map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E73EB9-8302-4827-11B9-C1A6987F980F}"/>
              </a:ext>
            </a:extLst>
          </p:cNvPr>
          <p:cNvSpPr/>
          <p:nvPr/>
        </p:nvSpPr>
        <p:spPr>
          <a:xfrm>
            <a:off x="770012" y="1696007"/>
            <a:ext cx="10709732" cy="4221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25181" y="2567782"/>
            <a:ext cx="9745589" cy="2598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spcAft>
                <a:spcPts val="1200"/>
              </a:spcAft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 plots/graphs and interactions have been added to a dashboard:</a:t>
            </a:r>
          </a:p>
          <a:p>
            <a:pPr>
              <a:lnSpc>
                <a:spcPct val="100000"/>
              </a:lnSpc>
              <a:spcBef>
                <a:spcPts val="1400"/>
              </a:spcBef>
              <a:spcAft>
                <a:spcPts val="1200"/>
              </a:spcAft>
              <a:buFont typeface="Symbol" panose="05050102010706020507" pitchFamily="18" charset="2"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list (to enable Launch Site selection)</a:t>
            </a:r>
          </a:p>
          <a:p>
            <a:pPr>
              <a:lnSpc>
                <a:spcPct val="100000"/>
              </a:lnSpc>
              <a:spcBef>
                <a:spcPts val="1400"/>
              </a:spcBef>
              <a:spcAft>
                <a:spcPts val="1200"/>
              </a:spcAft>
              <a:buFont typeface="Symbol" panose="05050102010706020507" pitchFamily="18" charset="2"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(to show the total successful launches count for all sites)</a:t>
            </a:r>
          </a:p>
          <a:p>
            <a:pPr>
              <a:lnSpc>
                <a:spcPct val="100000"/>
              </a:lnSpc>
              <a:spcBef>
                <a:spcPts val="1400"/>
              </a:spcBef>
              <a:spcAft>
                <a:spcPts val="1200"/>
              </a:spcAft>
              <a:buFont typeface="Symbol" panose="05050102010706020507" pitchFamily="18" charset="2"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 (to show the correlation between payload and launch success)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2C927C0-ECDB-C7A5-B099-0D2F4A9676BF}"/>
              </a:ext>
            </a:extLst>
          </p:cNvPr>
          <p:cNvSpPr txBox="1">
            <a:spLocks/>
          </p:cNvSpPr>
          <p:nvPr/>
        </p:nvSpPr>
        <p:spPr>
          <a:xfrm>
            <a:off x="1012373" y="6232310"/>
            <a:ext cx="11428698" cy="67988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URL: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https://github.com/PSCPU/Falcon-9-launch/blob/main/spacex_dash_app.py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6689" y="2069750"/>
            <a:ext cx="477263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Performance of the following four classification methods were compared after performing hyperparameter optimization: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Symbol" panose="05050102010706020507" pitchFamily="18" charset="2"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Symbol" panose="05050102010706020507" pitchFamily="18" charset="2"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Machines (SVM)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Symbol" panose="05050102010706020507" pitchFamily="18" charset="2"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Symbol" panose="05050102010706020507" pitchFamily="18" charset="2"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 (KNN)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2DF80AE-57CD-9E64-DEDC-B8B395E11D67}"/>
              </a:ext>
            </a:extLst>
          </p:cNvPr>
          <p:cNvSpPr txBox="1">
            <a:spLocks/>
          </p:cNvSpPr>
          <p:nvPr/>
        </p:nvSpPr>
        <p:spPr>
          <a:xfrm>
            <a:off x="706235" y="6388403"/>
            <a:ext cx="11428698" cy="67988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URL: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https://github.com/PSCPU/Falcon-9-launch/blob/main/spacex_dash_app.py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02EC8-1353-3269-E928-0F7F83DEB6A7}"/>
              </a:ext>
            </a:extLst>
          </p:cNvPr>
          <p:cNvSpPr/>
          <p:nvPr/>
        </p:nvSpPr>
        <p:spPr>
          <a:xfrm>
            <a:off x="5421398" y="1373427"/>
            <a:ext cx="6650859" cy="4945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97C5D97-DA96-8A8B-022A-BFDD5E4694FB}"/>
              </a:ext>
            </a:extLst>
          </p:cNvPr>
          <p:cNvSpPr txBox="1">
            <a:spLocks/>
          </p:cNvSpPr>
          <p:nvPr/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26A0C-C944-1487-ACDC-1CEECAC65694}"/>
              </a:ext>
            </a:extLst>
          </p:cNvPr>
          <p:cNvSpPr txBox="1"/>
          <p:nvPr/>
        </p:nvSpPr>
        <p:spPr>
          <a:xfrm>
            <a:off x="5720593" y="1350136"/>
            <a:ext cx="60742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the processed Falcon 9 data in a pandas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2DCCD-C5A4-0C90-4A93-EB5CEA9CB97E}"/>
              </a:ext>
            </a:extLst>
          </p:cNvPr>
          <p:cNvSpPr txBox="1"/>
          <p:nvPr/>
        </p:nvSpPr>
        <p:spPr>
          <a:xfrm>
            <a:off x="5421395" y="2014819"/>
            <a:ext cx="66508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 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andas series of the column class and assign it to Y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18D5B-53F8-DB80-693E-197ECF05510E}"/>
              </a:ext>
            </a:extLst>
          </p:cNvPr>
          <p:cNvSpPr txBox="1"/>
          <p:nvPr/>
        </p:nvSpPr>
        <p:spPr>
          <a:xfrm>
            <a:off x="6507064" y="2678897"/>
            <a:ext cx="45448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Standardize the data X containing features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EF35F-0265-C1E7-77D2-2B1A1A7653FD}"/>
              </a:ext>
            </a:extLst>
          </p:cNvPr>
          <p:cNvSpPr txBox="1"/>
          <p:nvPr/>
        </p:nvSpPr>
        <p:spPr>
          <a:xfrm>
            <a:off x="6052408" y="3304919"/>
            <a:ext cx="55194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Split the data into training (80%) and test (20%) sets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D5AD3B-2046-E5C3-5A14-943AD6653354}"/>
              </a:ext>
            </a:extLst>
          </p:cNvPr>
          <p:cNvSpPr txBox="1"/>
          <p:nvPr/>
        </p:nvSpPr>
        <p:spPr>
          <a:xfrm>
            <a:off x="5725395" y="3901594"/>
            <a:ext cx="61734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 a logistic regression object and perform grid search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0491EC-C681-C63F-44AC-04C240E60C35}"/>
              </a:ext>
            </a:extLst>
          </p:cNvPr>
          <p:cNvSpPr txBox="1"/>
          <p:nvPr/>
        </p:nvSpPr>
        <p:spPr>
          <a:xfrm>
            <a:off x="5908230" y="4514236"/>
            <a:ext cx="56220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Evaluate the best hyperparameters and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CV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AD2E4B-9018-C93F-36F8-5BE335B7D2EF}"/>
              </a:ext>
            </a:extLst>
          </p:cNvPr>
          <p:cNvSpPr txBox="1"/>
          <p:nvPr/>
        </p:nvSpPr>
        <p:spPr>
          <a:xfrm>
            <a:off x="5499783" y="5115242"/>
            <a:ext cx="663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Repeat the process for SVM, Decision tree and KNN classifiers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3C549F-FB24-A848-1E21-055010E48D30}"/>
              </a:ext>
            </a:extLst>
          </p:cNvPr>
          <p:cNvSpPr txBox="1"/>
          <p:nvPr/>
        </p:nvSpPr>
        <p:spPr>
          <a:xfrm>
            <a:off x="5866459" y="5721291"/>
            <a:ext cx="6032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Compare the CV scores to find the best performing model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EDB6D4-32A3-E5FA-9724-6C06B9EA1054}"/>
              </a:ext>
            </a:extLst>
          </p:cNvPr>
          <p:cNvCxnSpPr>
            <a:cxnSpLocks/>
          </p:cNvCxnSpPr>
          <p:nvPr/>
        </p:nvCxnSpPr>
        <p:spPr>
          <a:xfrm>
            <a:off x="8719256" y="1732016"/>
            <a:ext cx="0" cy="2441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C63F76-5C62-FE91-8FEF-6F42D94CC875}"/>
              </a:ext>
            </a:extLst>
          </p:cNvPr>
          <p:cNvCxnSpPr>
            <a:cxnSpLocks/>
          </p:cNvCxnSpPr>
          <p:nvPr/>
        </p:nvCxnSpPr>
        <p:spPr>
          <a:xfrm>
            <a:off x="8757707" y="2416460"/>
            <a:ext cx="0" cy="23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D8D0DE-F1A9-34CA-23A6-31ED50B5E2C6}"/>
              </a:ext>
            </a:extLst>
          </p:cNvPr>
          <p:cNvCxnSpPr>
            <a:cxnSpLocks/>
          </p:cNvCxnSpPr>
          <p:nvPr/>
        </p:nvCxnSpPr>
        <p:spPr>
          <a:xfrm>
            <a:off x="8768595" y="3058720"/>
            <a:ext cx="0" cy="23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ECA2D2-E2FA-15E7-AB8F-ADE325289DD8}"/>
              </a:ext>
            </a:extLst>
          </p:cNvPr>
          <p:cNvCxnSpPr>
            <a:cxnSpLocks/>
          </p:cNvCxnSpPr>
          <p:nvPr/>
        </p:nvCxnSpPr>
        <p:spPr>
          <a:xfrm>
            <a:off x="8779481" y="3657438"/>
            <a:ext cx="0" cy="23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F27D05-3EED-5C92-74E0-2314BB9F5ECC}"/>
              </a:ext>
            </a:extLst>
          </p:cNvPr>
          <p:cNvCxnSpPr>
            <a:cxnSpLocks/>
          </p:cNvCxnSpPr>
          <p:nvPr/>
        </p:nvCxnSpPr>
        <p:spPr>
          <a:xfrm>
            <a:off x="8790366" y="4267043"/>
            <a:ext cx="0" cy="23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7A8489-7DFC-EF03-122B-310582CFF3E1}"/>
              </a:ext>
            </a:extLst>
          </p:cNvPr>
          <p:cNvCxnSpPr>
            <a:cxnSpLocks/>
          </p:cNvCxnSpPr>
          <p:nvPr/>
        </p:nvCxnSpPr>
        <p:spPr>
          <a:xfrm>
            <a:off x="8790368" y="4887533"/>
            <a:ext cx="0" cy="23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C58A76-B688-8A2D-EA75-E0B34AA26B0C}"/>
              </a:ext>
            </a:extLst>
          </p:cNvPr>
          <p:cNvCxnSpPr>
            <a:cxnSpLocks/>
          </p:cNvCxnSpPr>
          <p:nvPr/>
        </p:nvCxnSpPr>
        <p:spPr>
          <a:xfrm>
            <a:off x="8801253" y="5508018"/>
            <a:ext cx="0" cy="23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4818742"/>
            <a:ext cx="10989570" cy="42454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from CCAFS SLC-40 station are significantly higher than other stations.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6A864-628D-3B7D-201A-A3A2C4D26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1" y="1676081"/>
            <a:ext cx="11680372" cy="23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856500"/>
            <a:ext cx="108885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Very high payloads are not launched at VAFS-SLC-4E station.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proportion of high payload mass launches is significantly smaller than low or moderate payload mass.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50D95-8BA2-6A74-D382-749CC0B89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9" y="1762270"/>
            <a:ext cx="11747621" cy="241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4791807"/>
            <a:ext cx="1052686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orbits have almost 100%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orbit has 0%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F4ACBB-8DDA-A491-E9CA-3D8FE19C7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5" y="1447892"/>
            <a:ext cx="12124245" cy="25689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FA952A-2EE8-EC66-5CE7-D42162332144}"/>
              </a:ext>
            </a:extLst>
          </p:cNvPr>
          <p:cNvSpPr txBox="1"/>
          <p:nvPr/>
        </p:nvSpPr>
        <p:spPr>
          <a:xfrm>
            <a:off x="5997460" y="3893718"/>
            <a:ext cx="7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30185" y="4598750"/>
            <a:ext cx="1217597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LEO orbit the Success appears related to the number of flights.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the other hand, there seems to be no relationship between flight number when in GTO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CD7752-6E66-F86F-60BB-22A2A1B45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85" y="1401903"/>
            <a:ext cx="11911656" cy="236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441220" y="4413556"/>
            <a:ext cx="1028269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orbit carries the high pay 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payload mass is generally carried by LSS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Moderate payload mass is generally carried by GTO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LSS and GTO together carry majority of the medium and low payload masses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7EB17-8EB3-67DC-CA1C-F6A9CE9F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05" y="1539964"/>
            <a:ext cx="11811989" cy="232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E2B4F-5978-0659-A8EE-C51D02A3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" y="1585611"/>
            <a:ext cx="12094029" cy="248201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871794-3723-7C44-2059-1E6F1B771E75}"/>
              </a:ext>
            </a:extLst>
          </p:cNvPr>
          <p:cNvSpPr txBox="1">
            <a:spLocks/>
          </p:cNvSpPr>
          <p:nvPr/>
        </p:nvSpPr>
        <p:spPr>
          <a:xfrm>
            <a:off x="478972" y="4413556"/>
            <a:ext cx="11517085" cy="17804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Barring a small dip in 2018 and 2020, the yearly average success rate has risen over the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success rate of close to 90% was observed in 2019.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84610" y="6145955"/>
            <a:ext cx="9745589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launch sites were used in total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1D64E-8C09-8A59-1DE3-123043AB5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488" y="2332031"/>
            <a:ext cx="2650169" cy="3693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87DAA5-145C-AE75-1A42-D0C6B9EF4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914" y="1324934"/>
            <a:ext cx="6334247" cy="7178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E45656-816A-CEAF-8F4F-71D79B8CDD29}"/>
              </a:ext>
            </a:extLst>
          </p:cNvPr>
          <p:cNvSpPr txBox="1"/>
          <p:nvPr/>
        </p:nvSpPr>
        <p:spPr>
          <a:xfrm>
            <a:off x="1845832" y="31130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Result: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9EAE6E-7E11-4EBD-82C6-3F7FDFBB2FEF}"/>
              </a:ext>
            </a:extLst>
          </p:cNvPr>
          <p:cNvSpPr txBox="1"/>
          <p:nvPr/>
        </p:nvSpPr>
        <p:spPr>
          <a:xfrm>
            <a:off x="770011" y="1581151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Query: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6067" y="5832919"/>
            <a:ext cx="9745589" cy="78694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these older launches from CCAFS-LC-40 used the LEO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of these earlier launches did not attempt landing.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7E7085-5211-DCA9-A0C4-B63525EFE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6" y="2766413"/>
            <a:ext cx="11586949" cy="2834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EC9B71-DE40-A8F0-16E9-996EF0826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187" y="1286818"/>
            <a:ext cx="8035719" cy="676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E5FCDB-855F-8F41-4B52-A95089A0ACD2}"/>
              </a:ext>
            </a:extLst>
          </p:cNvPr>
          <p:cNvSpPr txBox="1"/>
          <p:nvPr/>
        </p:nvSpPr>
        <p:spPr>
          <a:xfrm>
            <a:off x="846211" y="2285054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Result: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E8CF9A-7343-0D15-BA61-F47B376E4E83}"/>
              </a:ext>
            </a:extLst>
          </p:cNvPr>
          <p:cNvSpPr txBox="1"/>
          <p:nvPr/>
        </p:nvSpPr>
        <p:spPr>
          <a:xfrm>
            <a:off x="846211" y="1448121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Query: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09496" y="5179517"/>
            <a:ext cx="10355190" cy="81960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of 45596 kg payload mass was carried by boosters launched by NASA (CRS)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A15F4-D6A7-7B36-3AA8-239ECD2A6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277" y="2781849"/>
            <a:ext cx="4027446" cy="1336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865174-D65C-3EA0-0727-905557111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091" y="1582980"/>
            <a:ext cx="9385787" cy="8196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54F39E-8252-EB08-0AB3-55353F4C85DE}"/>
              </a:ext>
            </a:extLst>
          </p:cNvPr>
          <p:cNvSpPr txBox="1"/>
          <p:nvPr/>
        </p:nvSpPr>
        <p:spPr>
          <a:xfrm>
            <a:off x="1175657" y="3299241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Result: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E709F6-C660-0431-1780-C59AE06489A4}"/>
              </a:ext>
            </a:extLst>
          </p:cNvPr>
          <p:cNvSpPr txBox="1"/>
          <p:nvPr/>
        </p:nvSpPr>
        <p:spPr>
          <a:xfrm>
            <a:off x="99836" y="1767387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Query: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2383" y="5472103"/>
            <a:ext cx="9745589" cy="75428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average of 2928.4 kg was carried by F9 v1.1 boosters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C4A46-4AEB-EC9A-253D-79BE0F147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158" y="2850956"/>
            <a:ext cx="4073291" cy="14113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9983CB-E87D-2DD3-B0DF-393B4CADB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955" y="1681738"/>
            <a:ext cx="10596456" cy="8924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F11B63-D12B-E0E0-B332-86875DBC2B21}"/>
              </a:ext>
            </a:extLst>
          </p:cNvPr>
          <p:cNvSpPr txBox="1"/>
          <p:nvPr/>
        </p:nvSpPr>
        <p:spPr>
          <a:xfrm>
            <a:off x="1175657" y="342900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Result: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5E162-005E-45BB-5E60-0992A6AED6FF}"/>
              </a:ext>
            </a:extLst>
          </p:cNvPr>
          <p:cNvSpPr txBox="1"/>
          <p:nvPr/>
        </p:nvSpPr>
        <p:spPr>
          <a:xfrm>
            <a:off x="99836" y="1897146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Query: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309005"/>
            <a:ext cx="9745589" cy="101034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ground landing occurred on 22 December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474E0-7859-5578-F577-9171E5232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56" y="1519713"/>
            <a:ext cx="11084029" cy="736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331B45-84A7-72C3-C5D6-8AE36B550F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656"/>
          <a:stretch/>
        </p:blipFill>
        <p:spPr>
          <a:xfrm>
            <a:off x="4911956" y="2982655"/>
            <a:ext cx="1663015" cy="1349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B211B-348E-E5D2-64B9-9B894B7B7590}"/>
              </a:ext>
            </a:extLst>
          </p:cNvPr>
          <p:cNvSpPr txBox="1"/>
          <p:nvPr/>
        </p:nvSpPr>
        <p:spPr>
          <a:xfrm>
            <a:off x="2569028" y="3551746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Result: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0D6744-E721-2F6D-3D26-6C09C87385C7}"/>
              </a:ext>
            </a:extLst>
          </p:cNvPr>
          <p:cNvSpPr txBox="1"/>
          <p:nvPr/>
        </p:nvSpPr>
        <p:spPr>
          <a:xfrm>
            <a:off x="0" y="1580045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Query: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5398582"/>
            <a:ext cx="12681857" cy="41837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Four F9 FT booster versions – B1022, B1026, B1021.2 and B.1031.2 fulfilled the query criteria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867BEF-72A6-16A1-1F6C-E16A3696C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987" b="32852"/>
          <a:stretch/>
        </p:blipFill>
        <p:spPr>
          <a:xfrm>
            <a:off x="1161362" y="1459418"/>
            <a:ext cx="10921781" cy="314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038A2-1E56-8F66-4CEB-D7BFF50C0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083" y="2525089"/>
            <a:ext cx="1662839" cy="21227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1456C6-F16D-2F56-DCEE-733AAE475E56}"/>
              </a:ext>
            </a:extLst>
          </p:cNvPr>
          <p:cNvSpPr txBox="1"/>
          <p:nvPr/>
        </p:nvSpPr>
        <p:spPr>
          <a:xfrm>
            <a:off x="3058885" y="3090081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Result: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E90F43-58D4-AEB9-1CCB-4785FB84C88D}"/>
              </a:ext>
            </a:extLst>
          </p:cNvPr>
          <p:cNvSpPr txBox="1"/>
          <p:nvPr/>
        </p:nvSpPr>
        <p:spPr>
          <a:xfrm>
            <a:off x="0" y="1459418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 Query:</a:t>
            </a:r>
          </a:p>
          <a:p>
            <a:endParaRPr lang="en-CA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2" y="1298943"/>
            <a:ext cx="10024783" cy="541754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Symbol" panose="05050102010706020507" pitchFamily="18" charset="2"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Symbol" panose="05050102010706020507" pitchFamily="18" charset="2"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Web Scraping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Symbol" panose="05050102010706020507" pitchFamily="18" charset="2"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Symbol" panose="05050102010706020507" pitchFamily="18" charset="2"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using SQL queries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Symbol" panose="05050102010706020507" pitchFamily="18" charset="2"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using Plots/Visualizations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Symbol" panose="05050102010706020507" pitchFamily="18" charset="2"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Location Maps using Folium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Symbol" panose="05050102010706020507" pitchFamily="18" charset="2"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Symbol" panose="05050102010706020507" pitchFamily="18" charset="2"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using Machine Learning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 from Exploratory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Insights from Interactive Visualizations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98809" y="6210621"/>
            <a:ext cx="9745589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100 successful and 1 failed missions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occured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B46D11-F831-DBD0-6187-F2B7F84E9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81" y="1745637"/>
            <a:ext cx="11519852" cy="549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86304F-5F73-2BA8-E177-3BC3DAB20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908" y="2952624"/>
            <a:ext cx="3050732" cy="2310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5EFD9A-DFF5-736F-87F9-C9D35DCC944D}"/>
              </a:ext>
            </a:extLst>
          </p:cNvPr>
          <p:cNvSpPr txBox="1"/>
          <p:nvPr/>
        </p:nvSpPr>
        <p:spPr>
          <a:xfrm>
            <a:off x="3058885" y="3090081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Result: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F2C19F-53BE-80C8-63A6-D83B6B951AED}"/>
              </a:ext>
            </a:extLst>
          </p:cNvPr>
          <p:cNvSpPr txBox="1"/>
          <p:nvPr/>
        </p:nvSpPr>
        <p:spPr>
          <a:xfrm>
            <a:off x="0" y="1459418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 Query:</a:t>
            </a:r>
          </a:p>
          <a:p>
            <a:endParaRPr lang="en-CA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2383" y="6294403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12 distinct booster versions carried the maximum payload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066F1-9493-6CA9-998B-CC6A04A55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5" y="1389541"/>
            <a:ext cx="11965532" cy="656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52CAB5-FB1F-4DA7-3E2A-4B43938E9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066" y="2046513"/>
            <a:ext cx="1488677" cy="4105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E12310-031E-EE33-6A29-D5CE204EBFD5}"/>
              </a:ext>
            </a:extLst>
          </p:cNvPr>
          <p:cNvSpPr txBox="1"/>
          <p:nvPr/>
        </p:nvSpPr>
        <p:spPr>
          <a:xfrm>
            <a:off x="3240308" y="2843757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Result: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24B25-9370-872D-D920-5E807B540C01}"/>
              </a:ext>
            </a:extLst>
          </p:cNvPr>
          <p:cNvSpPr txBox="1"/>
          <p:nvPr/>
        </p:nvSpPr>
        <p:spPr>
          <a:xfrm>
            <a:off x="181423" y="1213094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 Query:</a:t>
            </a:r>
          </a:p>
          <a:p>
            <a:endParaRPr lang="en-CA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55537" y="5395161"/>
            <a:ext cx="1250307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These are the records of failed landings on drone ships, along with the booster version and launch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site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27452-5354-E082-8E27-381F2D950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57" y="1575377"/>
            <a:ext cx="11613321" cy="401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07D2F8-71C0-09B4-174B-9C82B90F4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243" y="2464693"/>
            <a:ext cx="7210574" cy="164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98610" y="5494111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34 landing outcomes between the date 2010-06-04 and 2017-03-20.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FB46C7-13A3-57B7-C1D3-E8A214BBD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8" y="1833577"/>
            <a:ext cx="11228704" cy="405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DA92E0-2F33-FB0E-A67D-BCA10C5B1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541" y="2993588"/>
            <a:ext cx="3137725" cy="8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4C7595-D051-3B0C-529E-7CDC85624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114" y="1487926"/>
            <a:ext cx="8691215" cy="53700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55049" y="5806073"/>
            <a:ext cx="9745589" cy="6345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marked in orange on the Folium map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with marked Launch Sites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94405" y="6351362"/>
            <a:ext cx="9745589" cy="12659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Red indicates successful launch, whereas green indicates failed launch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2446411" y="67304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0B49CB"/>
                </a:solidFill>
                <a:latin typeface="Abadi"/>
              </a:rPr>
              <a:t>Success/failed launches for each site on the map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62FF9-14EB-C937-D244-575956605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75" y="1575377"/>
            <a:ext cx="2895851" cy="224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5397F2-874A-488C-BD48-4F99AAD68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326" y="1575377"/>
            <a:ext cx="2225837" cy="2248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2C7EE6-AB77-7A87-D7E1-DBBBA4C76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233" y="1575377"/>
            <a:ext cx="4582901" cy="22153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F51DF3-EC21-DABC-7D5E-FA59C4DFE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1880" y="3885767"/>
            <a:ext cx="2310640" cy="1966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51DD1E-D3F4-AE51-2810-C0508AEE1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3737" y="3885767"/>
            <a:ext cx="2310640" cy="19822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264625-BB36-4068-1A95-7E82DB111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7250" y="3896201"/>
            <a:ext cx="1905165" cy="1646063"/>
          </a:xfrm>
          <a:prstGeom prst="rect">
            <a:avLst/>
          </a:prstGeom>
        </p:spPr>
      </p:pic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C4D1567F-EFB8-B1FA-95E6-087958A29F08}"/>
              </a:ext>
            </a:extLst>
          </p:cNvPr>
          <p:cNvSpPr txBox="1">
            <a:spLocks/>
          </p:cNvSpPr>
          <p:nvPr/>
        </p:nvSpPr>
        <p:spPr>
          <a:xfrm>
            <a:off x="1676400" y="1214692"/>
            <a:ext cx="9745589" cy="12659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California site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3355B01F-747F-A15E-E46B-A8ED06DD935C}"/>
              </a:ext>
            </a:extLst>
          </p:cNvPr>
          <p:cNvSpPr txBox="1">
            <a:spLocks/>
          </p:cNvSpPr>
          <p:nvPr/>
        </p:nvSpPr>
        <p:spPr>
          <a:xfrm>
            <a:off x="7904267" y="1214692"/>
            <a:ext cx="9745589" cy="12659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Florida sites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326B35-00D8-915E-2031-DA777C68ABC7}"/>
              </a:ext>
            </a:extLst>
          </p:cNvPr>
          <p:cNvCxnSpPr/>
          <p:nvPr/>
        </p:nvCxnSpPr>
        <p:spPr>
          <a:xfrm flipH="1">
            <a:off x="6629400" y="2699424"/>
            <a:ext cx="544286" cy="119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2FA195-B1B3-C614-86E8-59D0EC82F7E2}"/>
              </a:ext>
            </a:extLst>
          </p:cNvPr>
          <p:cNvCxnSpPr>
            <a:cxnSpLocks/>
          </p:cNvCxnSpPr>
          <p:nvPr/>
        </p:nvCxnSpPr>
        <p:spPr>
          <a:xfrm flipH="1">
            <a:off x="8940040" y="3108949"/>
            <a:ext cx="1096480" cy="71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285056-3751-0EE0-50F1-A5285EA7099D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0188920" y="3261349"/>
            <a:ext cx="550913" cy="634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analysis using Folium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23B1C-8A1D-6631-1411-54F43A6AB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59" y="1395884"/>
            <a:ext cx="5796078" cy="299492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E1784D2-4EB3-4F23-A05A-978BAA2AC218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/>
          <a:srcRect r="36780"/>
          <a:stretch/>
        </p:blipFill>
        <p:spPr>
          <a:xfrm>
            <a:off x="7763" y="1362318"/>
            <a:ext cx="6380396" cy="5064893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1BA6B99-A7C2-3889-14C7-A56D9D52FF7F}"/>
              </a:ext>
            </a:extLst>
          </p:cNvPr>
          <p:cNvSpPr txBox="1">
            <a:spLocks/>
          </p:cNvSpPr>
          <p:nvPr/>
        </p:nvSpPr>
        <p:spPr>
          <a:xfrm>
            <a:off x="3723948" y="6389655"/>
            <a:ext cx="9745589" cy="12659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close to coastlines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percentage achieved by each launch site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073DE17-0FF5-4595-A4F2-B52421CEC018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9" y="1378091"/>
            <a:ext cx="10687962" cy="47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9" y="1572191"/>
            <a:ext cx="10629904" cy="50789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 algn="just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dollars. Other providers cost upward of 165 million dollars each, much of the savings is because Space X can reuse the first stage. If we can determine if the first stage will land, we can determine the cost of a launch. This information can be used if an alternate company wants to bid against space X for a rocket launch. In this lab, you will create a machine learning pipeline to predict if the first stage will land given the data from the preceding labs.</a:t>
            </a:r>
          </a:p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actors that determine if the rocket will land successfully.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nteraction amongst various variables that determine the success rate of a successful landing.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perating conditions that needs to be in place to ensure a successful landing program.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reliable method for accurately predicting the outcomes of a successful launch.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93456" y="5700939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achieved the highest success rate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the highest launch success ratio</a:t>
            </a: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21675EDB-C2EE-6B50-69D1-C44569BE6E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11"/>
          <a:stretch/>
        </p:blipFill>
        <p:spPr>
          <a:xfrm>
            <a:off x="2200608" y="1412333"/>
            <a:ext cx="7790783" cy="40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23D923-1FE5-014D-4AEA-828460D71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329"/>
          <a:stretch/>
        </p:blipFill>
        <p:spPr>
          <a:xfrm>
            <a:off x="838200" y="1829984"/>
            <a:ext cx="10515599" cy="30917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33367" y="5239647"/>
            <a:ext cx="10414662" cy="197348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Low rated payload has higher success rate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D0F1B-6A59-5480-3581-EE46C4293A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91"/>
          <a:stretch/>
        </p:blipFill>
        <p:spPr>
          <a:xfrm>
            <a:off x="538755" y="5341256"/>
            <a:ext cx="11288659" cy="549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8826C8-009B-1A83-7B61-07937C34E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81" y="2067198"/>
            <a:ext cx="11288659" cy="18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F926D46-A7C7-2827-792B-8F05516BD644}"/>
              </a:ext>
            </a:extLst>
          </p:cNvPr>
          <p:cNvSpPr txBox="1">
            <a:spLocks/>
          </p:cNvSpPr>
          <p:nvPr/>
        </p:nvSpPr>
        <p:spPr>
          <a:xfrm>
            <a:off x="1208496" y="5448635"/>
            <a:ext cx="9937095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 r can distinguish between the different classes. The major problem is the false positives.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2EFF49-5CD7-577F-03AD-377B71DD7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089" y="1423139"/>
            <a:ext cx="4281910" cy="30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109541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support vector machines and decision tree classifiers provide equal accuracy, as evidenced from their cross-validation scores.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achieved the highest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Older launches from CCAFS-LC-40 used the LEO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of these earlier launches did not attempt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Very high payloads are not launched at VAFS-SLC-4E station.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proportion of high payload mass launches is significantly smaller than low or moderate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812389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python from SpaceX API and web scraping from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wikipedia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processed to remove null values and other preprocessing calculations, and the target variable was determined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Models were built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sklearn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hyperparameters were tuned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and evaluated using cross-validation (CV) score.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0573"/>
            <a:ext cx="10515600" cy="1516289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mutually-exclusive sources were used to collect the data: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-  SpaceX REST API (using API calls)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-  Falcon 9 Wikipedia page (using Web scraping tools)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3E06F-38AB-B84D-8493-D1DF6DE338C6}"/>
              </a:ext>
            </a:extLst>
          </p:cNvPr>
          <p:cNvSpPr txBox="1"/>
          <p:nvPr/>
        </p:nvSpPr>
        <p:spPr>
          <a:xfrm>
            <a:off x="2669085" y="3429000"/>
            <a:ext cx="101572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SpaceX REST API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000CFD-6483-0E51-CDFC-005C1484C769}"/>
              </a:ext>
            </a:extLst>
          </p:cNvPr>
          <p:cNvSpPr txBox="1"/>
          <p:nvPr/>
        </p:nvSpPr>
        <p:spPr>
          <a:xfrm>
            <a:off x="2573835" y="4855029"/>
            <a:ext cx="120622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Falcon 9 Wikipedia page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EF3B1-440D-BBEF-38CB-384A1BD955D5}"/>
              </a:ext>
            </a:extLst>
          </p:cNvPr>
          <p:cNvSpPr txBox="1"/>
          <p:nvPr/>
        </p:nvSpPr>
        <p:spPr>
          <a:xfrm>
            <a:off x="4810848" y="3567499"/>
            <a:ext cx="101572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 calls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7F367-2BF7-A4FE-2032-660045AACDF9}"/>
              </a:ext>
            </a:extLst>
          </p:cNvPr>
          <p:cNvSpPr txBox="1"/>
          <p:nvPr/>
        </p:nvSpPr>
        <p:spPr>
          <a:xfrm>
            <a:off x="4715599" y="4993528"/>
            <a:ext cx="120622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 requests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CD1C4-4182-A2C8-6877-8D85FFA04158}"/>
              </a:ext>
            </a:extLst>
          </p:cNvPr>
          <p:cNvSpPr txBox="1"/>
          <p:nvPr/>
        </p:nvSpPr>
        <p:spPr>
          <a:xfrm>
            <a:off x="6661419" y="4213830"/>
            <a:ext cx="120622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formatting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CF3AF-C45B-9772-C350-03D1CDB587C5}"/>
              </a:ext>
            </a:extLst>
          </p:cNvPr>
          <p:cNvSpPr txBox="1"/>
          <p:nvPr/>
        </p:nvSpPr>
        <p:spPr>
          <a:xfrm>
            <a:off x="8697804" y="4075330"/>
            <a:ext cx="138856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Csv files containing data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A00DF8-CB46-E7D6-8CE7-CD28AB1261AD}"/>
              </a:ext>
            </a:extLst>
          </p:cNvPr>
          <p:cNvCxnSpPr>
            <a:cxnSpLocks/>
          </p:cNvCxnSpPr>
          <p:nvPr/>
        </p:nvCxnSpPr>
        <p:spPr>
          <a:xfrm>
            <a:off x="7867645" y="4551584"/>
            <a:ext cx="8301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004515-532C-6BDD-576C-1D5BC98C0F72}"/>
              </a:ext>
            </a:extLst>
          </p:cNvPr>
          <p:cNvCxnSpPr>
            <a:cxnSpLocks/>
          </p:cNvCxnSpPr>
          <p:nvPr/>
        </p:nvCxnSpPr>
        <p:spPr>
          <a:xfrm>
            <a:off x="5826575" y="3913791"/>
            <a:ext cx="834844" cy="438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A50577-43A3-AC72-C9C4-3230C96082CD}"/>
              </a:ext>
            </a:extLst>
          </p:cNvPr>
          <p:cNvCxnSpPr>
            <a:cxnSpLocks/>
          </p:cNvCxnSpPr>
          <p:nvPr/>
        </p:nvCxnSpPr>
        <p:spPr>
          <a:xfrm flipV="1">
            <a:off x="5921825" y="4652369"/>
            <a:ext cx="739594" cy="687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6AEDFD-14D3-0157-8655-84993B9AED2B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684812" y="3890665"/>
            <a:ext cx="1126036" cy="2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2345EB-D918-449C-EDA8-00EADB087EC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773981" y="5316694"/>
            <a:ext cx="941618" cy="22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B495779-BA76-B314-4474-0C31FBEFBEC8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3176948" y="4352330"/>
            <a:ext cx="1" cy="50269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8D369F-9547-A4C7-801A-DD8B82B69F0F}"/>
              </a:ext>
            </a:extLst>
          </p:cNvPr>
          <p:cNvSpPr/>
          <p:nvPr/>
        </p:nvSpPr>
        <p:spPr>
          <a:xfrm>
            <a:off x="5421398" y="1373427"/>
            <a:ext cx="6770602" cy="5053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9B0B8F-363F-66C7-9E42-C0DE33AE1CD6}"/>
              </a:ext>
            </a:extLst>
          </p:cNvPr>
          <p:cNvSpPr txBox="1">
            <a:spLocks/>
          </p:cNvSpPr>
          <p:nvPr/>
        </p:nvSpPr>
        <p:spPr>
          <a:xfrm>
            <a:off x="43112" y="1373427"/>
            <a:ext cx="5219028" cy="515476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</a:t>
            </a:r>
            <a:r>
              <a:rPr lang="en-US" sz="1800" b="1" u="sng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Details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objective: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SpaceX REST API to extract the Falcon9 data and store it in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format.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used: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Python notebook and associated API tools.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 of the SpaceX API: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https://api.spacexdata.com/v4/launches/past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 Unicode MS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URL of the SpaceX data collection notebook: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https://github.com/PSCPU/Falcon-9-launch/blob/main/Data%20Collection%20API.ipynb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97A0D6-C3FF-01D6-F260-45842D7D7217}"/>
              </a:ext>
            </a:extLst>
          </p:cNvPr>
          <p:cNvSpPr txBox="1"/>
          <p:nvPr/>
        </p:nvSpPr>
        <p:spPr>
          <a:xfrm>
            <a:off x="6210747" y="1437525"/>
            <a:ext cx="54297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 request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Falcon9 Launch data from SpaceX API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88003-F09D-818E-6E9F-4AEA93A5C476}"/>
              </a:ext>
            </a:extLst>
          </p:cNvPr>
          <p:cNvSpPr txBox="1"/>
          <p:nvPr/>
        </p:nvSpPr>
        <p:spPr>
          <a:xfrm>
            <a:off x="6210747" y="2059756"/>
            <a:ext cx="58015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Decode the response 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convert 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E4AF6F-898A-6E68-4584-BE3D1ED8AEB3}"/>
              </a:ext>
            </a:extLst>
          </p:cNvPr>
          <p:cNvSpPr txBox="1"/>
          <p:nvPr/>
        </p:nvSpPr>
        <p:spPr>
          <a:xfrm>
            <a:off x="5638800" y="2660215"/>
            <a:ext cx="64334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API again to get information about the launches using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IDs for each launch from rocket, payload, launch and cores columns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8F9174-30DC-DC1B-93A3-8A74D7F9A644}"/>
              </a:ext>
            </a:extLst>
          </p:cNvPr>
          <p:cNvSpPr txBox="1"/>
          <p:nvPr/>
        </p:nvSpPr>
        <p:spPr>
          <a:xfrm>
            <a:off x="5851706" y="3816076"/>
            <a:ext cx="61478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empty lists and store the data from requests to lists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D6A61-4CD5-DAA6-0658-3211252DC3E4}"/>
              </a:ext>
            </a:extLst>
          </p:cNvPr>
          <p:cNvSpPr txBox="1"/>
          <p:nvPr/>
        </p:nvSpPr>
        <p:spPr>
          <a:xfrm>
            <a:off x="5700759" y="4448246"/>
            <a:ext cx="63715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Combine the columns names (keys) and the associated data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(values) into a dictionary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117371-0D4F-088F-86B0-A6B56EFDD4C2}"/>
              </a:ext>
            </a:extLst>
          </p:cNvPr>
          <p:cNvSpPr txBox="1"/>
          <p:nvPr/>
        </p:nvSpPr>
        <p:spPr>
          <a:xfrm>
            <a:off x="6027811" y="5328711"/>
            <a:ext cx="52758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 the pandas </a:t>
            </a:r>
            <a:r>
              <a:rPr lang="en-U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from the dictionary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476C36-16BA-2522-6E78-EDC907C0D3F6}"/>
              </a:ext>
            </a:extLst>
          </p:cNvPr>
          <p:cNvSpPr txBox="1"/>
          <p:nvPr/>
        </p:nvSpPr>
        <p:spPr>
          <a:xfrm>
            <a:off x="7007201" y="5903855"/>
            <a:ext cx="35445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Save the </a:t>
            </a:r>
            <a:r>
              <a:rPr lang="en-U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a csv file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807AD5-5B95-2A18-2494-D0CDC60967C2}"/>
              </a:ext>
            </a:extLst>
          </p:cNvPr>
          <p:cNvCxnSpPr>
            <a:cxnSpLocks/>
          </p:cNvCxnSpPr>
          <p:nvPr/>
        </p:nvCxnSpPr>
        <p:spPr>
          <a:xfrm>
            <a:off x="8779481" y="3603008"/>
            <a:ext cx="0" cy="23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097887-64C9-16C2-9FA7-63B764DACDCB}"/>
              </a:ext>
            </a:extLst>
          </p:cNvPr>
          <p:cNvCxnSpPr>
            <a:cxnSpLocks/>
          </p:cNvCxnSpPr>
          <p:nvPr/>
        </p:nvCxnSpPr>
        <p:spPr>
          <a:xfrm>
            <a:off x="8779481" y="4196294"/>
            <a:ext cx="0" cy="23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F7BA56-03E1-C527-33C5-4C08849E6CE0}"/>
              </a:ext>
            </a:extLst>
          </p:cNvPr>
          <p:cNvCxnSpPr>
            <a:cxnSpLocks/>
          </p:cNvCxnSpPr>
          <p:nvPr/>
        </p:nvCxnSpPr>
        <p:spPr>
          <a:xfrm>
            <a:off x="8779481" y="5094577"/>
            <a:ext cx="0" cy="23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27A754-BB4E-10F6-1B1A-38AD093F66B5}"/>
              </a:ext>
            </a:extLst>
          </p:cNvPr>
          <p:cNvCxnSpPr>
            <a:cxnSpLocks/>
          </p:cNvCxnSpPr>
          <p:nvPr/>
        </p:nvCxnSpPr>
        <p:spPr>
          <a:xfrm>
            <a:off x="8806699" y="5698043"/>
            <a:ext cx="0" cy="23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8DFCB1-65DB-06A2-5811-372B4CEC984B}"/>
              </a:ext>
            </a:extLst>
          </p:cNvPr>
          <p:cNvCxnSpPr>
            <a:cxnSpLocks/>
          </p:cNvCxnSpPr>
          <p:nvPr/>
        </p:nvCxnSpPr>
        <p:spPr>
          <a:xfrm>
            <a:off x="8742139" y="2429088"/>
            <a:ext cx="0" cy="23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85DE79-A710-95C2-1AF9-82ACF8F78FA0}"/>
              </a:ext>
            </a:extLst>
          </p:cNvPr>
          <p:cNvCxnSpPr>
            <a:cxnSpLocks/>
          </p:cNvCxnSpPr>
          <p:nvPr/>
        </p:nvCxnSpPr>
        <p:spPr>
          <a:xfrm>
            <a:off x="8715682" y="1806857"/>
            <a:ext cx="0" cy="23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BB6BC44-7E82-774F-F538-CA47FE074BB9}"/>
              </a:ext>
            </a:extLst>
          </p:cNvPr>
          <p:cNvSpPr/>
          <p:nvPr/>
        </p:nvSpPr>
        <p:spPr>
          <a:xfrm>
            <a:off x="5421398" y="1373427"/>
            <a:ext cx="6650859" cy="5537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552" y="1272757"/>
            <a:ext cx="5219028" cy="536540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</a:t>
            </a:r>
            <a:r>
              <a:rPr lang="en-US" sz="1800" b="1" u="sng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Details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objective: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Scrape the data from target table on Falcon 9 Wikipedia page and store it in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format.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used: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Python notebook and associated web scraping tools.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Scraped Falcon 9 Wikipedia page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https://en.wikipedia.org/wiki/List_of_Falcon/_9/_and_Falcon_Heavy_launches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URL of the web scraping notebook: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https://github.com/PSCPU/Falcon-9-launch/blob/main/Data%20Collection%20with%20Web%20Scraping.ipynb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E32AF-3F7E-501F-A099-888DE8CCC2FF}"/>
              </a:ext>
            </a:extLst>
          </p:cNvPr>
          <p:cNvSpPr txBox="1"/>
          <p:nvPr/>
        </p:nvSpPr>
        <p:spPr>
          <a:xfrm>
            <a:off x="5546718" y="1437525"/>
            <a:ext cx="64002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 GET method: request the Falcon9 Launch HTML page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4C989-0FDC-A6F9-4185-4A2FB94D3667}"/>
              </a:ext>
            </a:extLst>
          </p:cNvPr>
          <p:cNvSpPr txBox="1"/>
          <p:nvPr/>
        </p:nvSpPr>
        <p:spPr>
          <a:xfrm>
            <a:off x="6339756" y="2036985"/>
            <a:ext cx="48141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Beautifulsoup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object from the Wikipedia page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AAE32-EEF0-760E-5E86-3FC0378EC4C9}"/>
              </a:ext>
            </a:extLst>
          </p:cNvPr>
          <p:cNvSpPr txBox="1"/>
          <p:nvPr/>
        </p:nvSpPr>
        <p:spPr>
          <a:xfrm>
            <a:off x="7031370" y="2668090"/>
            <a:ext cx="33265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find all tables on the wiki page 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A9B63-8B40-F224-5A44-07D70A98CA3F}"/>
              </a:ext>
            </a:extLst>
          </p:cNvPr>
          <p:cNvSpPr txBox="1"/>
          <p:nvPr/>
        </p:nvSpPr>
        <p:spPr>
          <a:xfrm>
            <a:off x="6599612" y="3272623"/>
            <a:ext cx="40190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 the contents of the target table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077A86-EB4C-E3CB-6EEA-98DF32168156}"/>
              </a:ext>
            </a:extLst>
          </p:cNvPr>
          <p:cNvSpPr txBox="1"/>
          <p:nvPr/>
        </p:nvSpPr>
        <p:spPr>
          <a:xfrm>
            <a:off x="6096000" y="3891226"/>
            <a:ext cx="48397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 the column names of the target table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E6BDC4-4D23-BA06-9E4E-D4E3795E27FC}"/>
              </a:ext>
            </a:extLst>
          </p:cNvPr>
          <p:cNvSpPr txBox="1"/>
          <p:nvPr/>
        </p:nvSpPr>
        <p:spPr>
          <a:xfrm>
            <a:off x="5397190" y="4503234"/>
            <a:ext cx="66992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reate a dictionary with keys from the extracted column names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807A67-E34F-DAF7-7DD3-C2207C4F24F2}"/>
              </a:ext>
            </a:extLst>
          </p:cNvPr>
          <p:cNvSpPr txBox="1"/>
          <p:nvPr/>
        </p:nvSpPr>
        <p:spPr>
          <a:xfrm>
            <a:off x="5499783" y="5115242"/>
            <a:ext cx="62376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Fill dictionary with launch records extracted from table rows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454748-3ADE-3BFB-A1AC-A189A57BEE79}"/>
              </a:ext>
            </a:extLst>
          </p:cNvPr>
          <p:cNvSpPr txBox="1"/>
          <p:nvPr/>
        </p:nvSpPr>
        <p:spPr>
          <a:xfrm>
            <a:off x="6237065" y="5744992"/>
            <a:ext cx="52758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 the pandas </a:t>
            </a:r>
            <a:r>
              <a:rPr lang="en-U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from the dictionary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CD6B3-BF30-B5C3-73B2-DBB8533BC874}"/>
              </a:ext>
            </a:extLst>
          </p:cNvPr>
          <p:cNvSpPr txBox="1"/>
          <p:nvPr/>
        </p:nvSpPr>
        <p:spPr>
          <a:xfrm>
            <a:off x="6930388" y="6374743"/>
            <a:ext cx="35445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Save the </a:t>
            </a:r>
            <a:r>
              <a:rPr lang="en-U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a csv file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CCD5F2-8D65-3D67-C510-0E2817C2D571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746825" y="1806857"/>
            <a:ext cx="0" cy="23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2E3CB38-6205-4B6C-362F-41BB253A700A}"/>
              </a:ext>
            </a:extLst>
          </p:cNvPr>
          <p:cNvCxnSpPr>
            <a:cxnSpLocks/>
          </p:cNvCxnSpPr>
          <p:nvPr/>
        </p:nvCxnSpPr>
        <p:spPr>
          <a:xfrm>
            <a:off x="8757707" y="2416460"/>
            <a:ext cx="0" cy="23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E1916F-AE37-8B18-8156-51BAAAC3B30F}"/>
              </a:ext>
            </a:extLst>
          </p:cNvPr>
          <p:cNvCxnSpPr>
            <a:cxnSpLocks/>
          </p:cNvCxnSpPr>
          <p:nvPr/>
        </p:nvCxnSpPr>
        <p:spPr>
          <a:xfrm>
            <a:off x="8768595" y="3058720"/>
            <a:ext cx="0" cy="23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39B615-B064-EE68-FE14-7F4FCEB8685F}"/>
              </a:ext>
            </a:extLst>
          </p:cNvPr>
          <p:cNvCxnSpPr>
            <a:cxnSpLocks/>
          </p:cNvCxnSpPr>
          <p:nvPr/>
        </p:nvCxnSpPr>
        <p:spPr>
          <a:xfrm>
            <a:off x="8779481" y="3657438"/>
            <a:ext cx="0" cy="23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2F7AD75-AD69-25F6-AED8-E06C6AE11755}"/>
              </a:ext>
            </a:extLst>
          </p:cNvPr>
          <p:cNvCxnSpPr>
            <a:cxnSpLocks/>
          </p:cNvCxnSpPr>
          <p:nvPr/>
        </p:nvCxnSpPr>
        <p:spPr>
          <a:xfrm>
            <a:off x="8790366" y="4267043"/>
            <a:ext cx="0" cy="23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AE5F97-978E-CFAB-8AE5-E3A6965F07D6}"/>
              </a:ext>
            </a:extLst>
          </p:cNvPr>
          <p:cNvCxnSpPr>
            <a:cxnSpLocks/>
          </p:cNvCxnSpPr>
          <p:nvPr/>
        </p:nvCxnSpPr>
        <p:spPr>
          <a:xfrm>
            <a:off x="8790368" y="4887533"/>
            <a:ext cx="0" cy="23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BC76DE-C68F-F5A0-3455-8621616CD20E}"/>
              </a:ext>
            </a:extLst>
          </p:cNvPr>
          <p:cNvCxnSpPr>
            <a:cxnSpLocks/>
          </p:cNvCxnSpPr>
          <p:nvPr/>
        </p:nvCxnSpPr>
        <p:spPr>
          <a:xfrm>
            <a:off x="8801253" y="5508018"/>
            <a:ext cx="0" cy="23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DF6857-C0F6-43CA-DE8B-CEC0FBA99003}"/>
              </a:ext>
            </a:extLst>
          </p:cNvPr>
          <p:cNvCxnSpPr>
            <a:cxnSpLocks/>
          </p:cNvCxnSpPr>
          <p:nvPr/>
        </p:nvCxnSpPr>
        <p:spPr>
          <a:xfrm>
            <a:off x="8812138" y="6117619"/>
            <a:ext cx="0" cy="23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1289</TotalTime>
  <Words>2065</Words>
  <Application>Microsoft Office PowerPoint</Application>
  <PresentationFormat>Widescreen</PresentationFormat>
  <Paragraphs>299</Paragraphs>
  <Slides>46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Abadi</vt:lpstr>
      <vt:lpstr>-apple-system</vt:lpstr>
      <vt:lpstr>Arial</vt:lpstr>
      <vt:lpstr>Arial Unicode MS</vt:lpstr>
      <vt:lpstr>Calibri</vt:lpstr>
      <vt:lpstr>Calibri Light</vt:lpstr>
      <vt:lpstr>IBM Plex Mono SemiBold</vt:lpstr>
      <vt:lpstr>IBM Plex Mono Text</vt:lpstr>
      <vt:lpstr>Symbol</vt:lpstr>
      <vt:lpstr>Times New Roman</vt:lpstr>
      <vt:lpstr>var(--jp-code-font-family)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Purshotam Sharma</cp:lastModifiedBy>
  <cp:revision>241</cp:revision>
  <dcterms:created xsi:type="dcterms:W3CDTF">2021-04-29T18:58:34Z</dcterms:created>
  <dcterms:modified xsi:type="dcterms:W3CDTF">2023-03-17T00:42:50Z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